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57" r:id="rId3"/>
    <p:sldId id="283" r:id="rId4"/>
    <p:sldId id="284" r:id="rId5"/>
    <p:sldId id="303" r:id="rId6"/>
    <p:sldId id="286" r:id="rId7"/>
    <p:sldId id="287" r:id="rId8"/>
    <p:sldId id="288" r:id="rId9"/>
    <p:sldId id="304" r:id="rId10"/>
    <p:sldId id="305" r:id="rId11"/>
    <p:sldId id="306" r:id="rId12"/>
    <p:sldId id="307" r:id="rId13"/>
    <p:sldId id="289" r:id="rId14"/>
    <p:sldId id="308" r:id="rId15"/>
    <p:sldId id="309" r:id="rId16"/>
    <p:sldId id="310" r:id="rId17"/>
    <p:sldId id="290" r:id="rId18"/>
    <p:sldId id="291" r:id="rId19"/>
    <p:sldId id="292" r:id="rId20"/>
    <p:sldId id="311" r:id="rId21"/>
    <p:sldId id="312" r:id="rId22"/>
    <p:sldId id="295" r:id="rId23"/>
    <p:sldId id="266" r:id="rId24"/>
    <p:sldId id="268" r:id="rId25"/>
    <p:sldId id="269" r:id="rId26"/>
    <p:sldId id="299" r:id="rId27"/>
    <p:sldId id="300" r:id="rId28"/>
    <p:sldId id="301" r:id="rId29"/>
    <p:sldId id="302" r:id="rId30"/>
    <p:sldId id="280" r:id="rId31"/>
    <p:sldId id="281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A170F-6482-44FB-B9BA-876AE6DF9F74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4398F-7D72-4348-8827-79B99C710B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838200"/>
            <a:ext cx="3962400" cy="56388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solidFill>
                  <a:srgbClr val="002060"/>
                </a:solidFill>
              </a:rPr>
              <a:t>Отчёт результатов профессиональной деятельности за 2014-2017 годы воспитателя МБДОУ </a:t>
            </a:r>
            <a:r>
              <a:rPr lang="ru-RU" sz="4000" dirty="0" err="1" smtClean="0">
                <a:solidFill>
                  <a:srgbClr val="002060"/>
                </a:solidFill>
              </a:rPr>
              <a:t>д</a:t>
            </a:r>
            <a:r>
              <a:rPr lang="ru-RU" sz="4000" dirty="0" smtClean="0">
                <a:solidFill>
                  <a:srgbClr val="002060"/>
                </a:solidFill>
              </a:rPr>
              <a:t>/с №27 </a:t>
            </a:r>
            <a:r>
              <a:rPr lang="ru-RU" sz="4000" dirty="0" err="1" smtClean="0">
                <a:solidFill>
                  <a:srgbClr val="002060"/>
                </a:solidFill>
              </a:rPr>
              <a:t>г.Зеленогорск</a:t>
            </a:r>
            <a:r>
              <a:rPr lang="ru-RU" sz="4000" dirty="0" smtClean="0">
                <a:solidFill>
                  <a:srgbClr val="002060"/>
                </a:solidFill>
              </a:rPr>
              <a:t> </a:t>
            </a:r>
            <a:r>
              <a:rPr lang="ru-RU" sz="4000" smtClean="0">
                <a:solidFill>
                  <a:srgbClr val="002060"/>
                </a:solidFill>
              </a:rPr>
              <a:t>Н.П.Щербининой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DSC_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29200" y="2209800"/>
            <a:ext cx="35052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51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Формы и методы работы:</a:t>
            </a:r>
            <a:endParaRPr lang="ru-RU" sz="4000" b="1" dirty="0"/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r>
              <a:rPr lang="ru-RU" b="1" dirty="0" smtClean="0"/>
              <a:t>родительские собрания;</a:t>
            </a:r>
          </a:p>
          <a:p>
            <a:r>
              <a:rPr lang="ru-RU" b="1" dirty="0" smtClean="0"/>
              <a:t>консультации;</a:t>
            </a:r>
          </a:p>
          <a:p>
            <a:r>
              <a:rPr lang="ru-RU" b="1" dirty="0" smtClean="0"/>
              <a:t>индивидуальные беседы; </a:t>
            </a:r>
          </a:p>
          <a:p>
            <a:r>
              <a:rPr lang="ru-RU" b="1" dirty="0" smtClean="0"/>
              <a:t>открытые занятия;</a:t>
            </a:r>
          </a:p>
          <a:p>
            <a:r>
              <a:rPr lang="ru-RU" b="1" dirty="0" smtClean="0"/>
              <a:t>проведение совместных праздников; </a:t>
            </a:r>
          </a:p>
          <a:p>
            <a:r>
              <a:rPr lang="ru-RU" b="1" dirty="0" smtClean="0"/>
              <a:t>«круглые столы»;</a:t>
            </a:r>
          </a:p>
          <a:p>
            <a:r>
              <a:rPr lang="ru-RU" b="1" dirty="0" smtClean="0"/>
              <a:t> анкетирование;</a:t>
            </a:r>
          </a:p>
          <a:p>
            <a:r>
              <a:rPr lang="ru-RU" b="1" dirty="0" smtClean="0"/>
              <a:t>творческая мастерская.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51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/>
              <a:t>Мастерская «Шаг за шагом»</a:t>
            </a:r>
            <a:endParaRPr lang="ru-RU" sz="3400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Цель мастерской </a:t>
            </a:r>
            <a:r>
              <a:rPr lang="ru-RU" dirty="0" smtClean="0"/>
              <a:t>– активное  привлечение родителей ясельной группы к созданию предметно-развивающей среды, которое позволит как воспитателю, так и родителям проявить творчество, основываясь на сотрудничестве, взаимодействии и доверии, создавая единое пространство развития и воспитания ребёнка.</a:t>
            </a:r>
          </a:p>
          <a:p>
            <a:r>
              <a:rPr lang="ru-RU" b="1" dirty="0" smtClean="0"/>
              <a:t>Результаты</a:t>
            </a:r>
            <a:r>
              <a:rPr lang="ru-RU" dirty="0" smtClean="0"/>
              <a:t>: - установились  доверительные, партнёрские отношения с родителями через совместное наполнение предметно-развивающей среды группы детского сада;</a:t>
            </a:r>
          </a:p>
          <a:p>
            <a:pPr>
              <a:buNone/>
            </a:pPr>
            <a:r>
              <a:rPr lang="ru-RU" dirty="0" smtClean="0"/>
              <a:t>	- вовлечение семьи в единое образовательное пространство; </a:t>
            </a:r>
          </a:p>
          <a:p>
            <a:pPr>
              <a:buNone/>
            </a:pPr>
            <a:r>
              <a:rPr lang="ru-RU" dirty="0" smtClean="0"/>
              <a:t>	- из зрителей и наблюдателей мы помогли  родителям стать активными участниками образовательного и воспитательного процесса.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IMG_49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939800"/>
            <a:ext cx="3942000" cy="2628000"/>
          </a:xfrm>
        </p:spPr>
      </p:pic>
      <p:pic>
        <p:nvPicPr>
          <p:cNvPr id="5" name="Рисунок 4" descr="IMG_48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953400"/>
            <a:ext cx="3942000" cy="2628000"/>
          </a:xfrm>
          <a:prstGeom prst="rect">
            <a:avLst/>
          </a:prstGeom>
        </p:spPr>
      </p:pic>
      <p:pic>
        <p:nvPicPr>
          <p:cNvPr id="6" name="Рисунок 5" descr="IMG_48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772800"/>
            <a:ext cx="3942000" cy="2628000"/>
          </a:xfrm>
          <a:prstGeom prst="rect">
            <a:avLst/>
          </a:prstGeom>
        </p:spPr>
      </p:pic>
      <p:pic>
        <p:nvPicPr>
          <p:cNvPr id="7" name="Рисунок 6" descr="IMG_48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3810000"/>
            <a:ext cx="2689509" cy="25566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«Социально-коммуникативное развитие»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центры сюжетно-ролевой игры; </a:t>
            </a:r>
          </a:p>
          <a:p>
            <a:r>
              <a:rPr lang="ru-RU" b="1" dirty="0" smtClean="0"/>
              <a:t>центр </a:t>
            </a:r>
            <a:r>
              <a:rPr lang="ru-RU" b="1" dirty="0" smtClean="0"/>
              <a:t>дежурства «Яблочко»;</a:t>
            </a:r>
            <a:endParaRPr lang="ru-RU" b="1" dirty="0" smtClean="0"/>
          </a:p>
          <a:p>
            <a:r>
              <a:rPr lang="ru-RU" b="1" dirty="0" smtClean="0"/>
              <a:t>центр ПДД.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Picture 2" descr="D:\МОИ ЛЮБИМЫЕ ДЕТКИ 2016 Г\IMG_5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495800"/>
            <a:ext cx="2857500" cy="1905000"/>
          </a:xfrm>
          <a:prstGeom prst="rect">
            <a:avLst/>
          </a:prstGeom>
          <a:noFill/>
        </p:spPr>
      </p:pic>
      <p:pic>
        <p:nvPicPr>
          <p:cNvPr id="8" name="Picture 3" descr="D:\МОИ ЛЮБИМЫЕ ДЕТКИ 2016 Г\IMG_5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9744" y="2362200"/>
            <a:ext cx="3040856" cy="2027237"/>
          </a:xfrm>
          <a:prstGeom prst="rect">
            <a:avLst/>
          </a:prstGeom>
          <a:noFill/>
        </p:spPr>
      </p:pic>
      <p:pic>
        <p:nvPicPr>
          <p:cNvPr id="2052" name="Picture 4" descr="D:\МОИ ЛЮБИМЫЕ ДЕТКИ 2016 Г\IMG_5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581400"/>
            <a:ext cx="28575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/>
              <a:t>«Светофорик»</a:t>
            </a:r>
            <a:endParaRPr lang="ru-RU" b="1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Цель работы кружка</a:t>
            </a:r>
            <a:r>
              <a:rPr lang="ru-RU" dirty="0" smtClean="0"/>
              <a:t>: обучить детей безопасному поведению на улице и в транспорте; использовать различные методики, приёмы, формы в работе для использования на практике полученных знаний.</a:t>
            </a:r>
          </a:p>
          <a:p>
            <a:pPr>
              <a:buNone/>
            </a:pPr>
            <a:r>
              <a:rPr lang="ru-RU" b="1" dirty="0" smtClean="0"/>
              <a:t>Результаты работы:</a:t>
            </a:r>
            <a:endParaRPr lang="ru-RU" dirty="0" smtClean="0"/>
          </a:p>
          <a:p>
            <a:r>
              <a:rPr lang="ru-RU" dirty="0" smtClean="0"/>
              <a:t>Усвоение детьми  правил поведения пешеходов и автотранспорта на улице.</a:t>
            </a:r>
          </a:p>
          <a:p>
            <a:r>
              <a:rPr lang="ru-RU" dirty="0" smtClean="0"/>
              <a:t>Снижение поведенческих рисков, представляющих опасность для детей.</a:t>
            </a:r>
          </a:p>
          <a:p>
            <a:r>
              <a:rPr lang="ru-RU" dirty="0" smtClean="0"/>
              <a:t>Повышение заинтересованности работников детского сада и родителей в укреплении знаний дошкольниками правил дорожного движения.</a:t>
            </a:r>
          </a:p>
          <a:p>
            <a:r>
              <a:rPr lang="ru-RU" dirty="0" smtClean="0"/>
              <a:t>Расширение знаний и навыков по ПДД.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PP_0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3810000"/>
            <a:ext cx="3942000" cy="2628000"/>
          </a:xfrm>
        </p:spPr>
      </p:pic>
      <p:pic>
        <p:nvPicPr>
          <p:cNvPr id="5" name="Рисунок 4" descr="P1070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066800"/>
            <a:ext cx="3504000" cy="2628000"/>
          </a:xfrm>
          <a:prstGeom prst="rect">
            <a:avLst/>
          </a:prstGeom>
        </p:spPr>
      </p:pic>
      <p:pic>
        <p:nvPicPr>
          <p:cNvPr id="6" name="Рисунок 5" descr="P10701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810000"/>
            <a:ext cx="3504000" cy="2628000"/>
          </a:xfrm>
          <a:prstGeom prst="rect">
            <a:avLst/>
          </a:prstGeom>
        </p:spPr>
      </p:pic>
      <p:pic>
        <p:nvPicPr>
          <p:cNvPr id="7" name="Рисунок 6" descr="P11002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1066800"/>
            <a:ext cx="3504000" cy="262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8229600" cy="1923288"/>
          </a:xfrm>
        </p:spPr>
        <p:txBody>
          <a:bodyPr>
            <a:normAutofit fontScale="90000"/>
          </a:bodyPr>
          <a:lstStyle/>
          <a:p>
            <a:r>
              <a:rPr lang="ru-RU" sz="3800" b="1" dirty="0" smtClean="0"/>
              <a:t>Цель создания отряда ЮИД:</a:t>
            </a:r>
            <a:br>
              <a:rPr lang="ru-RU" sz="3800" b="1" dirty="0" smtClean="0"/>
            </a:br>
            <a:r>
              <a:rPr lang="ru-RU" sz="27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формирование у детей углубленных знаний Правил дорожного движения через вовлечение в число активных пропагандистов законопослушного поведения на улицах, дорогах, и в транспорте.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685800" y="2819400"/>
            <a:ext cx="8229600" cy="37338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Результаты работы отряда ЮИД:</a:t>
            </a:r>
          </a:p>
          <a:p>
            <a:pPr>
              <a:buFont typeface="Arial" pitchFamily="34" charset="0"/>
              <a:buChar char="•"/>
            </a:pPr>
            <a:r>
              <a:rPr lang="ru-RU" sz="9600" b="1" dirty="0" smtClean="0"/>
              <a:t>дети освоили правила безопасного поведения на дорогах и в транспорте;</a:t>
            </a:r>
          </a:p>
          <a:p>
            <a:pPr>
              <a:buFont typeface="Arial" pitchFamily="34" charset="0"/>
              <a:buChar char="•"/>
            </a:pPr>
            <a:r>
              <a:rPr lang="ru-RU" sz="9600" b="1" dirty="0" smtClean="0"/>
              <a:t> у детей сформировано умение предвидеть опасные ситуации на дороге, принимать грамотные решения, чтобы избежать их;</a:t>
            </a:r>
          </a:p>
          <a:p>
            <a:pPr>
              <a:buFont typeface="Arial" pitchFamily="34" charset="0"/>
              <a:buChar char="•"/>
            </a:pPr>
            <a:r>
              <a:rPr lang="ru-RU" sz="9600" b="1" dirty="0" smtClean="0"/>
              <a:t>у воспитанников развиты организаторские способности и общая культура личности, они – активные пропагандисты безопасного дорожного движения как среди сверстников, так и среди родителей, взрослых.</a:t>
            </a:r>
            <a:endParaRPr lang="ru-RU" sz="9800" b="1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«Познание»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600200"/>
          </a:xfrm>
        </p:spPr>
        <p:txBody>
          <a:bodyPr/>
          <a:lstStyle/>
          <a:p>
            <a:r>
              <a:rPr lang="ru-RU" sz="1600" b="1" dirty="0" smtClean="0"/>
              <a:t>центр сенсорного развития; </a:t>
            </a:r>
            <a:endParaRPr lang="ru-RU" sz="1600" dirty="0" smtClean="0"/>
          </a:p>
          <a:p>
            <a:r>
              <a:rPr lang="ru-RU" sz="1600" b="1" dirty="0" smtClean="0"/>
              <a:t>центр дидактических игр; </a:t>
            </a:r>
            <a:endParaRPr lang="ru-RU" sz="1600" dirty="0" smtClean="0"/>
          </a:p>
          <a:p>
            <a:r>
              <a:rPr lang="ru-RU" sz="1600" b="1" dirty="0" smtClean="0"/>
              <a:t>центр экспериментально - исследовательской деятельности; </a:t>
            </a:r>
            <a:endParaRPr lang="ru-RU" sz="1600" dirty="0" smtClean="0"/>
          </a:p>
          <a:p>
            <a:r>
              <a:rPr lang="ru-RU" sz="1600" b="1" dirty="0" smtClean="0"/>
              <a:t>центр природы;</a:t>
            </a:r>
            <a:endParaRPr lang="ru-RU" sz="1600" dirty="0" smtClean="0"/>
          </a:p>
          <a:p>
            <a:r>
              <a:rPr lang="ru-RU" sz="1600" b="1" dirty="0" smtClean="0"/>
              <a:t>центр конструирования.</a:t>
            </a:r>
            <a:endParaRPr lang="ru-RU" sz="16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Содержимое 3" descr="IMG_5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400" y="3124200"/>
            <a:ext cx="2430000" cy="1620000"/>
          </a:xfrm>
          <a:prstGeom prst="rect">
            <a:avLst/>
          </a:prstGeom>
        </p:spPr>
      </p:pic>
      <p:pic>
        <p:nvPicPr>
          <p:cNvPr id="6" name="Рисунок 5" descr="IMG_56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3124200"/>
            <a:ext cx="2430000" cy="1620000"/>
          </a:xfrm>
          <a:prstGeom prst="rect">
            <a:avLst/>
          </a:prstGeom>
        </p:spPr>
      </p:pic>
      <p:pic>
        <p:nvPicPr>
          <p:cNvPr id="7" name="Рисунок 6" descr="IMG_56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400" y="4876800"/>
            <a:ext cx="2430000" cy="1620000"/>
          </a:xfrm>
          <a:prstGeom prst="rect">
            <a:avLst/>
          </a:prstGeom>
        </p:spPr>
      </p:pic>
      <p:pic>
        <p:nvPicPr>
          <p:cNvPr id="10" name="Picture 3" descr="D:\МАМА\фото предметно-развивающей среды ясельной группы\IMG_5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876800"/>
            <a:ext cx="2430000" cy="1620000"/>
          </a:xfrm>
          <a:prstGeom prst="rect">
            <a:avLst/>
          </a:prstGeom>
          <a:noFill/>
        </p:spPr>
      </p:pic>
      <p:pic>
        <p:nvPicPr>
          <p:cNvPr id="11" name="Рисунок 10" descr="IMG_36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668200" y="3682200"/>
            <a:ext cx="3348000" cy="223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620000" cy="5334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«Художественно-эстетическое развитие»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97840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центр изобразительной деятельности; </a:t>
            </a:r>
          </a:p>
          <a:p>
            <a:r>
              <a:rPr lang="ru-RU" sz="2000" b="1" dirty="0" smtClean="0"/>
              <a:t>центр музыкально-театрализованной деятельности.</a:t>
            </a:r>
            <a:endParaRPr lang="ru-RU" sz="2000" b="1" dirty="0"/>
          </a:p>
        </p:txBody>
      </p:sp>
      <p:pic>
        <p:nvPicPr>
          <p:cNvPr id="4" name="Содержимое 3" descr="IMG_5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398" y="2133600"/>
            <a:ext cx="2160002" cy="144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4400" y="5181600"/>
            <a:ext cx="4703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«Речевое развитие»</a:t>
            </a:r>
          </a:p>
          <a:p>
            <a:endParaRPr lang="ru-RU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6800" y="5791200"/>
            <a:ext cx="2092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000" b="1" dirty="0" smtClean="0"/>
              <a:t>Центр </a:t>
            </a:r>
            <a:r>
              <a:rPr lang="ru-RU" sz="2000" b="1" dirty="0" smtClean="0"/>
              <a:t>книги</a:t>
            </a:r>
            <a:endParaRPr lang="ru-RU" sz="2000" b="1" dirty="0" smtClean="0"/>
          </a:p>
        </p:txBody>
      </p:sp>
      <p:pic>
        <p:nvPicPr>
          <p:cNvPr id="3074" name="Picture 2" descr="D:\МОИ ЛЮБИМЫЕ ДЕТКИ 2016 Г\IMG_4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800" y="2133600"/>
            <a:ext cx="2160000" cy="1440000"/>
          </a:xfrm>
          <a:prstGeom prst="rect">
            <a:avLst/>
          </a:prstGeom>
          <a:noFill/>
        </p:spPr>
      </p:pic>
      <p:pic>
        <p:nvPicPr>
          <p:cNvPr id="8" name="Рисунок 7" descr="IMG_56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5104" y="3657600"/>
            <a:ext cx="2160000" cy="1440000"/>
          </a:xfrm>
          <a:prstGeom prst="rect">
            <a:avLst/>
          </a:prstGeom>
        </p:spPr>
      </p:pic>
      <p:pic>
        <p:nvPicPr>
          <p:cNvPr id="9" name="Рисунок 8" descr="IMG_42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2130" y="3673418"/>
            <a:ext cx="2160000" cy="1440000"/>
          </a:xfrm>
          <a:prstGeom prst="rect">
            <a:avLst/>
          </a:prstGeom>
        </p:spPr>
      </p:pic>
      <p:pic>
        <p:nvPicPr>
          <p:cNvPr id="10" name="Рисунок 9" descr="IMG_42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449800" y="2628600"/>
            <a:ext cx="2970000" cy="198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704088"/>
            <a:ext cx="3124200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«Физическое </a:t>
            </a:r>
            <a:br>
              <a:rPr lang="ru-RU" sz="4000" b="1" dirty="0" smtClean="0"/>
            </a:br>
            <a:r>
              <a:rPr lang="ru-RU" sz="4000" b="1" dirty="0" smtClean="0"/>
              <a:t>развитие»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29200" y="581561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Центр уединения</a:t>
            </a:r>
          </a:p>
        </p:txBody>
      </p:sp>
      <p:pic>
        <p:nvPicPr>
          <p:cNvPr id="4098" name="Picture 2" descr="D:\МАМА\фото предметно-развивающей среды ясельной группы\IMG_5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9400" y="2701200"/>
            <a:ext cx="4320000" cy="2880000"/>
          </a:xfrm>
          <a:prstGeom prst="rect">
            <a:avLst/>
          </a:prstGeom>
          <a:noFill/>
        </p:spPr>
      </p:pic>
      <p:pic>
        <p:nvPicPr>
          <p:cNvPr id="4099" name="Picture 3" descr="D:\МАМА\фото предметно-развивающей среды ясельной группы\IMG_5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72400" y="2701200"/>
            <a:ext cx="432000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924800" cy="123748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Цель моей педагогической деятельности: </a:t>
            </a:r>
            <a:br>
              <a:rPr lang="ru-RU" sz="2800" b="1" dirty="0" smtClean="0"/>
            </a:br>
            <a:r>
              <a:rPr lang="ru-RU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реализация основной образовательной программы         детского сада.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33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Для реализации цели решаю следующие задачи:</a:t>
            </a:r>
          </a:p>
          <a:p>
            <a:pPr marL="514350" indent="-514350">
              <a:buSzPct val="101000"/>
              <a:buFont typeface="Arial" pitchFamily="34" charset="0"/>
              <a:buChar char="•"/>
            </a:pPr>
            <a:r>
              <a:rPr lang="ru-RU" b="1" dirty="0" smtClean="0"/>
              <a:t>Обеспечить полноценное развитие детей во всех образовательных областях, учитывая в образовательном процессе возрастные  особенности и индивидуальные возможности детей.</a:t>
            </a:r>
          </a:p>
          <a:p>
            <a:pPr marL="514350" indent="-514350">
              <a:buSzPct val="101000"/>
              <a:buFont typeface="Arial" pitchFamily="34" charset="0"/>
              <a:buChar char="•"/>
            </a:pPr>
            <a:r>
              <a:rPr lang="ru-RU" b="1" dirty="0" smtClean="0"/>
              <a:t>Создать и обогатить развивающую предметно-пространственную среду.</a:t>
            </a:r>
          </a:p>
          <a:p>
            <a:pPr marL="514350" indent="-514350">
              <a:buSzPct val="101000"/>
              <a:buFont typeface="Arial" pitchFamily="34" charset="0"/>
              <a:buChar char="•"/>
            </a:pPr>
            <a:r>
              <a:rPr lang="ru-RU" b="1" dirty="0" smtClean="0"/>
              <a:t> Обеспечить охрану жизни и укрепление психического и физического здоровья детей, в том числе их эмоционального благополучия.</a:t>
            </a:r>
          </a:p>
          <a:p>
            <a:pPr marL="514350" indent="-514350">
              <a:buSzPct val="101000"/>
              <a:buFont typeface="Arial" pitchFamily="34" charset="0"/>
              <a:buChar char="•"/>
            </a:pPr>
            <a:r>
              <a:rPr lang="ru-RU" b="1" dirty="0" smtClean="0"/>
              <a:t>Выстраивать взаимодействие с семьями воспитанников для обеспечения полноценного развития детей.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27888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Здоровьесберегающие технологии</a:t>
            </a:r>
            <a:endParaRPr lang="ru-RU" sz="4000" b="1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19812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создание психологического комфорта в группе;</a:t>
            </a:r>
            <a:endParaRPr lang="ru-RU" sz="2400" dirty="0" smtClean="0"/>
          </a:p>
          <a:p>
            <a:r>
              <a:rPr lang="ru-RU" sz="2400" b="1" dirty="0" smtClean="0"/>
              <a:t>технологии сохранения и стимулирования здоровья;</a:t>
            </a:r>
            <a:endParaRPr lang="ru-RU" sz="2400" dirty="0" smtClean="0"/>
          </a:p>
          <a:p>
            <a:r>
              <a:rPr lang="ru-RU" sz="2400" b="1" dirty="0" smtClean="0"/>
              <a:t>технологии обучения  здоровому образу жизни.</a:t>
            </a:r>
            <a:endParaRPr lang="ru-RU" sz="2400" dirty="0"/>
          </a:p>
        </p:txBody>
      </p:sp>
      <p:pic>
        <p:nvPicPr>
          <p:cNvPr id="6" name="Содержимое 3" descr="IMG_1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581400"/>
            <a:ext cx="3771900" cy="2514600"/>
          </a:xfrm>
          <a:prstGeom prst="rect">
            <a:avLst/>
          </a:prstGeom>
        </p:spPr>
      </p:pic>
      <p:pic>
        <p:nvPicPr>
          <p:cNvPr id="7" name="Picture 2" descr="D:\МОИ ЛЮБИМЫЕ ДЕТКИ 2016 Г\IMG_4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90026"/>
            <a:ext cx="37719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8229600" cy="551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Малые Олимпийские игры</a:t>
            </a:r>
            <a:endParaRPr lang="ru-RU" sz="4000" b="1" dirty="0"/>
          </a:p>
        </p:txBody>
      </p:sp>
      <p:pic>
        <p:nvPicPr>
          <p:cNvPr id="5" name="Содержимое 3" descr="IMG_1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549400"/>
            <a:ext cx="3402000" cy="2268000"/>
          </a:xfrm>
        </p:spPr>
      </p:pic>
      <p:pic>
        <p:nvPicPr>
          <p:cNvPr id="6" name="Рисунок 5" descr="IMG_1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980400"/>
            <a:ext cx="3402000" cy="2268000"/>
          </a:xfrm>
          <a:prstGeom prst="rect">
            <a:avLst/>
          </a:prstGeom>
        </p:spPr>
      </p:pic>
      <p:pic>
        <p:nvPicPr>
          <p:cNvPr id="7" name="Рисунок 6" descr="IMG_12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4800" y="3962400"/>
            <a:ext cx="3402000" cy="2268000"/>
          </a:xfrm>
          <a:prstGeom prst="rect">
            <a:avLst/>
          </a:prstGeom>
        </p:spPr>
      </p:pic>
      <p:pic>
        <p:nvPicPr>
          <p:cNvPr id="8" name="Рисунок 7" descr="IMG_1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5900" y="1524000"/>
            <a:ext cx="3402000" cy="2268000"/>
          </a:xfrm>
          <a:prstGeom prst="rect">
            <a:avLst/>
          </a:prstGeom>
        </p:spPr>
      </p:pic>
      <p:pic>
        <p:nvPicPr>
          <p:cNvPr id="9" name="Рисунок 8" descr="IMG_56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3800" y="2514599"/>
            <a:ext cx="1810951" cy="262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990600"/>
            <a:ext cx="3510000" cy="2340000"/>
          </a:xfrm>
          <a:prstGeom prst="rect">
            <a:avLst/>
          </a:prstGeom>
        </p:spPr>
      </p:pic>
      <p:pic>
        <p:nvPicPr>
          <p:cNvPr id="5" name="Рисунок 4" descr="IMG_1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007852"/>
            <a:ext cx="3553332" cy="2340000"/>
          </a:xfrm>
          <a:prstGeom prst="rect">
            <a:avLst/>
          </a:prstGeom>
        </p:spPr>
      </p:pic>
      <p:pic>
        <p:nvPicPr>
          <p:cNvPr id="6146" name="Picture 2" descr="D:\МОИ ЛЮБИМЫЕ ДЕТКИ 2016 Г\IMG_5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90026"/>
            <a:ext cx="3510000" cy="2340000"/>
          </a:xfrm>
          <a:prstGeom prst="rect">
            <a:avLst/>
          </a:prstGeom>
          <a:noFill/>
        </p:spPr>
      </p:pic>
      <p:pic>
        <p:nvPicPr>
          <p:cNvPr id="6147" name="Picture 3" descr="D:\МОИ ЛЮБИМЫЕ ДЕТКИ 2016 Г\IMG_4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0922" y="3581400"/>
            <a:ext cx="3510000" cy="23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SCN2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047750"/>
            <a:ext cx="3360000" cy="2520000"/>
          </a:xfrm>
        </p:spPr>
      </p:pic>
      <p:pic>
        <p:nvPicPr>
          <p:cNvPr id="10" name="Рисунок 9" descr="IMG_1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810000"/>
            <a:ext cx="3780000" cy="2520000"/>
          </a:xfrm>
          <a:prstGeom prst="rect">
            <a:avLst/>
          </a:prstGeom>
        </p:spPr>
      </p:pic>
      <p:pic>
        <p:nvPicPr>
          <p:cNvPr id="11" name="Рисунок 10" descr="IMG_0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1066800"/>
            <a:ext cx="3780000" cy="2520000"/>
          </a:xfrm>
          <a:prstGeom prst="rect">
            <a:avLst/>
          </a:prstGeom>
        </p:spPr>
      </p:pic>
      <p:pic>
        <p:nvPicPr>
          <p:cNvPr id="12" name="Рисунок 11" descr="DSC005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398" y="3810000"/>
            <a:ext cx="3629829" cy="241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96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965532"/>
            <a:ext cx="3792352" cy="2520000"/>
          </a:xfrm>
        </p:spPr>
      </p:pic>
      <p:pic>
        <p:nvPicPr>
          <p:cNvPr id="5" name="Рисунок 4" descr="IMG_08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990600"/>
            <a:ext cx="3780000" cy="2520000"/>
          </a:xfrm>
          <a:prstGeom prst="rect">
            <a:avLst/>
          </a:prstGeom>
        </p:spPr>
      </p:pic>
      <p:pic>
        <p:nvPicPr>
          <p:cNvPr id="6" name="Рисунок 5" descr="IMG_24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657600"/>
            <a:ext cx="3834000" cy="2556000"/>
          </a:xfrm>
          <a:prstGeom prst="rect">
            <a:avLst/>
          </a:prstGeom>
        </p:spPr>
      </p:pic>
      <p:pic>
        <p:nvPicPr>
          <p:cNvPr id="7" name="Рисунок 6" descr="IMG_24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6300" y="3657600"/>
            <a:ext cx="3780000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278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    </a:t>
            </a:r>
            <a:r>
              <a:rPr lang="ru-RU" sz="4000" b="1" dirty="0" smtClean="0"/>
              <a:t>Участие детей:</a:t>
            </a:r>
            <a:endParaRPr lang="ru-RU" sz="40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32500" lnSpcReduction="20000"/>
          </a:bodyPr>
          <a:lstStyle/>
          <a:p>
            <a:r>
              <a:rPr lang="ru-RU" sz="4600" b="1" dirty="0" smtClean="0"/>
              <a:t>2012 г.- благодарственное письмо за активное участие в подготовке и проведении семейного конкурса "Праздник русской картошки";         </a:t>
            </a:r>
            <a:endParaRPr lang="ru-RU" sz="4600" dirty="0" smtClean="0"/>
          </a:p>
          <a:p>
            <a:r>
              <a:rPr lang="ru-RU" sz="4600" b="1" dirty="0" smtClean="0"/>
              <a:t>2014 г.- участие в городском празднике-конкурсе сказок, посвящённый Международному «Дню грамотности»;</a:t>
            </a:r>
            <a:endParaRPr lang="ru-RU" sz="4600" dirty="0" smtClean="0"/>
          </a:p>
          <a:p>
            <a:r>
              <a:rPr lang="ru-RU" sz="4600" b="1" dirty="0" smtClean="0"/>
              <a:t>2014г.- диплом лауреатов Всероссийского пластилинового конкурса «Уши, ноги и хвосты», номинация «Знаешь, в море кто живёт? Пластилиновый народ!»;</a:t>
            </a:r>
            <a:endParaRPr lang="ru-RU" sz="4600" dirty="0" smtClean="0"/>
          </a:p>
          <a:p>
            <a:pPr fontAlgn="base"/>
            <a:r>
              <a:rPr lang="ru-RU" sz="4600" b="1" dirty="0" smtClean="0"/>
              <a:t>2015г.- грамота за 1 место в спортивном празднике «Зарница» среди воспитанников ДОУ </a:t>
            </a:r>
            <a:r>
              <a:rPr lang="ru-RU" sz="4600" b="1" dirty="0" err="1" smtClean="0"/>
              <a:t>г.Зеленогорск</a:t>
            </a:r>
            <a:r>
              <a:rPr lang="ru-RU" sz="4600" b="1" dirty="0" smtClean="0"/>
              <a:t> в честь 70-летия Победы в ВОВ Гнатюк Ксения, Ткачёв Максим;</a:t>
            </a:r>
            <a:endParaRPr lang="ru-RU" sz="4600" dirty="0" smtClean="0"/>
          </a:p>
          <a:p>
            <a:pPr fontAlgn="base"/>
            <a:r>
              <a:rPr lang="ru-RU" sz="4600" b="1" dirty="0" smtClean="0"/>
              <a:t>2015г.- грамота за 2 место в спортивном празднике «Зарница» среди воспитанников ДОУ </a:t>
            </a:r>
            <a:r>
              <a:rPr lang="ru-RU" sz="4600" b="1" dirty="0" err="1" smtClean="0"/>
              <a:t>г.Зеленогорск</a:t>
            </a:r>
            <a:r>
              <a:rPr lang="ru-RU" sz="4600" b="1" dirty="0" smtClean="0"/>
              <a:t> в честь 70-летия Победы в ВОВ Трофимова Настя;</a:t>
            </a:r>
            <a:endParaRPr lang="ru-RU" sz="4600" dirty="0" smtClean="0"/>
          </a:p>
          <a:p>
            <a:pPr fontAlgn="base"/>
            <a:r>
              <a:rPr lang="ru-RU" sz="4600" b="1" dirty="0" smtClean="0"/>
              <a:t>2015г.-сертификат куратора за подготовку победителей в 7 Всероссийском творческом конкурсе «У природы нет плохой погоды» в номинации «Декоративно-прикладное творчество «Что нам осень принесла»-5 чел.</a:t>
            </a:r>
            <a:endParaRPr lang="ru-RU" sz="4600" dirty="0" smtClean="0"/>
          </a:p>
          <a:p>
            <a:pPr fontAlgn="base"/>
            <a:r>
              <a:rPr lang="ru-RU" sz="4600" b="1" dirty="0" smtClean="0"/>
              <a:t>2015г.- благодарственное письмо детско-взрослой команде МБДОУ </a:t>
            </a:r>
            <a:r>
              <a:rPr lang="ru-RU" sz="4600" b="1" dirty="0" err="1" smtClean="0"/>
              <a:t>д</a:t>
            </a:r>
            <a:r>
              <a:rPr lang="ru-RU" sz="4600" b="1" dirty="0" smtClean="0"/>
              <a:t>/с №27 за участие в муниципальном этапе краевого конкурса ландшафтных проектов «</a:t>
            </a:r>
            <a:r>
              <a:rPr lang="ru-RU" sz="4600" b="1" dirty="0" err="1" smtClean="0"/>
              <a:t>Гео-декор</a:t>
            </a:r>
            <a:r>
              <a:rPr lang="ru-RU" sz="4600" b="1" dirty="0" smtClean="0"/>
              <a:t>»;</a:t>
            </a:r>
            <a:endParaRPr lang="ru-RU" sz="4600" dirty="0" smtClean="0"/>
          </a:p>
          <a:p>
            <a:pPr fontAlgn="base"/>
            <a:r>
              <a:rPr lang="ru-RU" sz="4600" b="1" dirty="0" smtClean="0"/>
              <a:t>2015г. - диплом за 2 место в Международном творческом конкурсе «Женский день- 8 Марта», номинация «Букет для мамы»;</a:t>
            </a:r>
            <a:endParaRPr lang="ru-RU" sz="4600" dirty="0" smtClean="0"/>
          </a:p>
          <a:p>
            <a:pPr fontAlgn="base"/>
            <a:r>
              <a:rPr lang="ru-RU" sz="4600" b="1" dirty="0" smtClean="0"/>
              <a:t>2015 г.- диплом за 2 место во Всероссийском творческом конкурсе «Защитники Отечества», номинация «Открытка к празднику» Коваленко Семён;</a:t>
            </a:r>
            <a:endParaRPr lang="ru-RU" sz="4600" dirty="0" smtClean="0"/>
          </a:p>
          <a:p>
            <a:pPr fontAlgn="base"/>
            <a:r>
              <a:rPr lang="ru-RU" sz="4600" b="1" dirty="0" smtClean="0"/>
              <a:t>2015 г.- диплом за 3 место во Всероссийском творческом конкурсе «Защитники Отечества», номинация «Открытка к празднику» Лоренц Назар.</a:t>
            </a:r>
            <a:endParaRPr lang="ru-RU" sz="4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475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/>
              <a:t>Участие в методических объединениях</a:t>
            </a:r>
            <a:endParaRPr lang="ru-RU" sz="3400" b="1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b="1" dirty="0" smtClean="0"/>
              <a:t>2013г. Открытый просмотр НОД по теме: «Мир мебели» на городском методическом объединении воспитателей, работающих по программе «Радуга».</a:t>
            </a:r>
          </a:p>
          <a:p>
            <a:pPr fontAlgn="base"/>
            <a:r>
              <a:rPr lang="ru-RU" b="1" dirty="0" smtClean="0"/>
              <a:t>2014г. Сообщение из опыта работы на тему: «Где живёт опасность» на педагогическом совете.</a:t>
            </a:r>
          </a:p>
          <a:p>
            <a:pPr fontAlgn="base"/>
            <a:r>
              <a:rPr lang="ru-RU" b="1" dirty="0" smtClean="0"/>
              <a:t>2015г. Открытый просмотр НОД «Магазин мебели» к педагогическому совету в детском саду.</a:t>
            </a:r>
          </a:p>
          <a:p>
            <a:pPr fontAlgn="base"/>
            <a:r>
              <a:rPr lang="ru-RU" b="1" dirty="0" smtClean="0"/>
              <a:t>2016г. Сообщение из опыта работы по теме: «Отряд ЮИД- добровольное детское объединение, как современная форма организации образовательной деятельности в ДОУ» на городском методическом объединении воспитателей ,работающих по программе «Радуга».</a:t>
            </a:r>
          </a:p>
          <a:p>
            <a:pPr fontAlgn="base"/>
            <a:r>
              <a:rPr lang="ru-RU" b="1" dirty="0" smtClean="0"/>
              <a:t>2017г. Сообщение из опыта работы по теме: «Развивающая среда по сенсорному воспитанию детей в группе раннего возраста «Олимпийский мишка» на педагогическом совете.</a:t>
            </a:r>
          </a:p>
          <a:p>
            <a:pPr fontAlgn="base"/>
            <a:r>
              <a:rPr lang="ru-RU" b="1" dirty="0" smtClean="0"/>
              <a:t>2017г. Стендовый доклад из опыта работы по теме:  «Родительская мастерская «Шаг за шагом», представленный на городском методическом объединении воспитателей, работающих по программе «Радуга».</a:t>
            </a:r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27888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/>
              <a:t>Курсы повышения квалификации</a:t>
            </a:r>
            <a:endParaRPr lang="ru-RU" sz="3400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Autofit/>
          </a:bodyPr>
          <a:lstStyle/>
          <a:p>
            <a:pPr fontAlgn="base"/>
            <a:r>
              <a:rPr lang="ru-RU" sz="1800" dirty="0" smtClean="0"/>
              <a:t>2013г. Удостоверение «Красноярского краевого института повышения квалификации и профессиональной переподготовки работников образования» по программе «Организация образовательного процесса в ДОУ в контексте федеральных государственных требований»(72ч.)</a:t>
            </a:r>
          </a:p>
          <a:p>
            <a:pPr fontAlgn="base"/>
            <a:r>
              <a:rPr lang="ru-RU" sz="1800" dirty="0" smtClean="0"/>
              <a:t>2012-13 гг.  Сертификат по обучению на семинарах в </a:t>
            </a:r>
            <a:r>
              <a:rPr lang="ru-RU" sz="1800" dirty="0" err="1" smtClean="0"/>
              <a:t>ЦЭКиТ</a:t>
            </a:r>
            <a:r>
              <a:rPr lang="ru-RU" sz="1800" dirty="0" smtClean="0"/>
              <a:t> по теме: «Ландшафтное проектирование в образовании» в объеме 40 </a:t>
            </a:r>
            <a:r>
              <a:rPr lang="ru-RU" sz="1800" dirty="0" err="1" smtClean="0"/>
              <a:t>уч</a:t>
            </a:r>
            <a:r>
              <a:rPr lang="ru-RU" sz="1800" dirty="0" smtClean="0"/>
              <a:t>. часа, г. </a:t>
            </a:r>
            <a:r>
              <a:rPr lang="ru-RU" sz="1800" dirty="0" err="1" smtClean="0"/>
              <a:t>Зеленогорск</a:t>
            </a:r>
            <a:r>
              <a:rPr lang="ru-RU" sz="1800" dirty="0" smtClean="0"/>
              <a:t>.</a:t>
            </a:r>
          </a:p>
          <a:p>
            <a:pPr fontAlgn="base"/>
            <a:r>
              <a:rPr lang="ru-RU" sz="1800" dirty="0" smtClean="0"/>
              <a:t>2016г. Удостоверение «Красноярского краевого института повышения квалификации и профессиональной переподготовки работников образования» по программе «Организация психолого-педагогического сопровождения дошкольников с ОВЗ в условиях инклюзивного образования».(72ч.)</a:t>
            </a:r>
          </a:p>
          <a:p>
            <a:pPr fontAlgn="base"/>
            <a:r>
              <a:rPr lang="ru-RU" sz="1800" dirty="0" smtClean="0"/>
              <a:t>2016г. Сертификат участника </a:t>
            </a:r>
            <a:r>
              <a:rPr lang="ru-RU" sz="1800" dirty="0" err="1" smtClean="0"/>
              <a:t>онлайн-семинара</a:t>
            </a:r>
            <a:r>
              <a:rPr lang="ru-RU" sz="1800" dirty="0" smtClean="0"/>
              <a:t> по теме: «ИКТ-компетентность педагога и практические вопросы внедрения и эксплуатации информационной системы образовательного учреждения в соответствии с требованиями ФГОС» , проводимого АНО «Санкт-Петербургский центр дополнительного профессионального образования» в рамках Всероссийского образовательного проекта </a:t>
            </a:r>
            <a:r>
              <a:rPr lang="en-US" sz="1800" dirty="0" smtClean="0"/>
              <a:t>RAZVITUM</a:t>
            </a:r>
            <a:r>
              <a:rPr lang="ru-RU" sz="1800" dirty="0" smtClean="0"/>
              <a:t>(2ч.)</a:t>
            </a:r>
            <a:endParaRPr lang="ru-RU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591312"/>
            <a:ext cx="8229600" cy="2304288"/>
          </a:xfrm>
        </p:spPr>
        <p:txBody>
          <a:bodyPr>
            <a:normAutofit fontScale="90000"/>
          </a:bodyPr>
          <a:lstStyle/>
          <a:p>
            <a:r>
              <a:rPr lang="ru-RU" sz="3800" b="1" dirty="0" smtClean="0"/>
              <a:t>В 2014 году награждена благодарственным письмом от Управления образования за педагогическое мастерство и многолетний добросовестный труд.</a:t>
            </a:r>
            <a:endParaRPr lang="ru-RU" b="1" dirty="0"/>
          </a:p>
        </p:txBody>
      </p:sp>
      <p:pic>
        <p:nvPicPr>
          <p:cNvPr id="5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971800"/>
            <a:ext cx="2514600" cy="3352800"/>
          </a:xfrm>
        </p:spPr>
      </p:pic>
      <p:pic>
        <p:nvPicPr>
          <p:cNvPr id="6" name="Рисунок 5" descr="IMG_5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8974" y="2971799"/>
            <a:ext cx="2286000" cy="3407115"/>
          </a:xfrm>
          <a:prstGeom prst="rect">
            <a:avLst/>
          </a:prstGeom>
        </p:spPr>
      </p:pic>
      <p:pic>
        <p:nvPicPr>
          <p:cNvPr id="7" name="Рисунок 6" descr="IMG_76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971800"/>
            <a:ext cx="2311409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/>
              <a:t>Участие в общественной жизни</a:t>
            </a:r>
            <a:endParaRPr lang="ru-RU" sz="3400" b="1" dirty="0"/>
          </a:p>
        </p:txBody>
      </p:sp>
      <p:pic>
        <p:nvPicPr>
          <p:cNvPr id="5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447800"/>
            <a:ext cx="2880000" cy="2880000"/>
          </a:xfrm>
        </p:spPr>
      </p:pic>
      <p:pic>
        <p:nvPicPr>
          <p:cNvPr id="6" name="Рисунок 5" descr="IMG_29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524000"/>
            <a:ext cx="3780000" cy="2520000"/>
          </a:xfrm>
          <a:prstGeom prst="rect">
            <a:avLst/>
          </a:prstGeom>
        </p:spPr>
      </p:pic>
      <p:pic>
        <p:nvPicPr>
          <p:cNvPr id="7" name="Рисунок 6" descr="IMG_45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4191000"/>
            <a:ext cx="3780000" cy="2520000"/>
          </a:xfrm>
          <a:prstGeom prst="rect">
            <a:avLst/>
          </a:prstGeom>
        </p:spPr>
      </p:pic>
      <p:pic>
        <p:nvPicPr>
          <p:cNvPr id="8195" name="Picture 3" descr="J:\Новая папка\IMG_20141224_104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495800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7802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Принципы: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ru-RU" b="1" dirty="0" smtClean="0"/>
              <a:t>развивающего образования;</a:t>
            </a:r>
            <a:endParaRPr lang="ru-RU" dirty="0" smtClean="0"/>
          </a:p>
          <a:p>
            <a:r>
              <a:rPr lang="ru-RU" b="1" dirty="0" smtClean="0"/>
              <a:t>интеграции образовательных областей.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2819401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Методы: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3429000"/>
            <a:ext cx="8229600" cy="257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600" b="1" dirty="0" smtClean="0"/>
              <a:t>по источнику знаний  (словесные, наглядные, практические); 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600" b="1" dirty="0" smtClean="0"/>
              <a:t>по характеру образовательной деятельности детей (проблемное изложение, частично-поисковый, исследовательский, активные методы).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6002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/>
              <a:t>Перспективу дальнейшей деятельности вижу в повышении профессиональной компетентности:</a:t>
            </a:r>
            <a:endParaRPr lang="ru-RU" sz="3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/>
          <a:lstStyle/>
          <a:p>
            <a:r>
              <a:rPr lang="ru-RU" dirty="0" smtClean="0"/>
              <a:t>непрерывное пополнение педагогических знаний; </a:t>
            </a:r>
          </a:p>
          <a:p>
            <a:r>
              <a:rPr lang="ru-RU" dirty="0" smtClean="0"/>
              <a:t>развитие профессиональных компетенций в соответствии с требованиями ФГОС и </a:t>
            </a:r>
            <a:r>
              <a:rPr lang="ru-RU" dirty="0" err="1" smtClean="0"/>
              <a:t>профстандарта</a:t>
            </a:r>
            <a:r>
              <a:rPr lang="ru-RU" dirty="0" smtClean="0"/>
              <a:t>; </a:t>
            </a:r>
          </a:p>
          <a:p>
            <a:r>
              <a:rPr lang="ru-RU" dirty="0" smtClean="0"/>
              <a:t> внедрение информационных технологий в </a:t>
            </a:r>
            <a:r>
              <a:rPr lang="ru-RU" dirty="0" err="1" smtClean="0"/>
              <a:t>воспитательно</a:t>
            </a:r>
            <a:r>
              <a:rPr lang="ru-RU" dirty="0" smtClean="0"/>
              <a:t> - образовательный процесс; </a:t>
            </a:r>
          </a:p>
          <a:p>
            <a:pPr fontAlgn="base"/>
            <a:r>
              <a:rPr lang="ru-RU" dirty="0" smtClean="0"/>
              <a:t>работа по теме самообразования.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96112"/>
            <a:ext cx="8229600" cy="2532888"/>
          </a:xfrm>
        </p:spPr>
        <p:txBody>
          <a:bodyPr>
            <a:noAutofit/>
          </a:bodyPr>
          <a:lstStyle/>
          <a:p>
            <a:r>
              <a:rPr lang="ru-RU" sz="3400" b="1" dirty="0" smtClean="0"/>
              <a:t>Для меня, быть воспитателем, значит быть всегда «чуть-чуть» ребёнком, чтобы уметь чувствовать, как ребёнок, радоваться и смеяться вместе с ним, и не только учить, но и самому учиться у него.</a:t>
            </a:r>
            <a:endParaRPr lang="ru-RU" sz="3400" b="1" dirty="0"/>
          </a:p>
        </p:txBody>
      </p:sp>
      <p:pic>
        <p:nvPicPr>
          <p:cNvPr id="4" name="Содержимое 3" descr="IMG_56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7700" y="3657600"/>
            <a:ext cx="3996000" cy="2664000"/>
          </a:xfrm>
        </p:spPr>
      </p:pic>
      <p:pic>
        <p:nvPicPr>
          <p:cNvPr id="5" name="Рисунок 4" descr="IMG_4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666226"/>
            <a:ext cx="3996000" cy="2664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Формы образовательной деятельности</a:t>
            </a:r>
            <a:r>
              <a:rPr lang="ru-RU" sz="4000" dirty="0" smtClean="0"/>
              <a:t>:</a:t>
            </a:r>
            <a:endParaRPr lang="ru-RU" sz="4000" dirty="0"/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914400" y="1905000"/>
            <a:ext cx="7772400" cy="43891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smtClean="0"/>
              <a:t>Групповая;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Фронтальная;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Индивидуальная.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 descr="IMG_5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4114800"/>
            <a:ext cx="3240000" cy="2160000"/>
          </a:xfrm>
          <a:prstGeom prst="rect">
            <a:avLst/>
          </a:prstGeom>
        </p:spPr>
      </p:pic>
      <p:pic>
        <p:nvPicPr>
          <p:cNvPr id="9" name="Рисунок 8" descr="IMG_1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879600"/>
            <a:ext cx="3240000" cy="2160000"/>
          </a:xfrm>
          <a:prstGeom prst="rect">
            <a:avLst/>
          </a:prstGeom>
        </p:spPr>
      </p:pic>
      <p:pic>
        <p:nvPicPr>
          <p:cNvPr id="10" name="Picture 2" descr="D:\МОИ ЛЮБИМЫЕ ДЕТКИ 2016 Г\IMG_4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114800"/>
            <a:ext cx="324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2788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Формы работы:</a:t>
            </a:r>
            <a:endParaRPr lang="ru-RU" sz="4000" b="1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игры (дидактические, сюжетно-ролевые, подвижные, хороводные и т.д.),  «</a:t>
            </a:r>
            <a:r>
              <a:rPr lang="ru-RU" sz="1800" b="1" dirty="0" err="1" smtClean="0"/>
              <a:t>Что?Где?Когда</a:t>
            </a:r>
            <a:r>
              <a:rPr lang="ru-RU" sz="1800" b="1" dirty="0" smtClean="0"/>
              <a:t>?», «Поле Чудес»;</a:t>
            </a:r>
            <a:endParaRPr lang="ru-RU" sz="1800" dirty="0" smtClean="0"/>
          </a:p>
          <a:p>
            <a:r>
              <a:rPr lang="ru-RU" sz="1800" b="1" dirty="0" smtClean="0"/>
              <a:t>-ситуации (проблемные ситуации, игровые ситуации, ситуативный разговор, ситуации общения и взаимодействия);</a:t>
            </a:r>
            <a:endParaRPr lang="ru-RU" sz="1800" dirty="0" smtClean="0"/>
          </a:p>
          <a:p>
            <a:r>
              <a:rPr lang="ru-RU" sz="1800" b="1" dirty="0" smtClean="0"/>
              <a:t>- экспериментирования и исследования;</a:t>
            </a:r>
            <a:endParaRPr lang="ru-RU" sz="1800" dirty="0" smtClean="0"/>
          </a:p>
          <a:p>
            <a:r>
              <a:rPr lang="ru-RU" sz="1800" b="1" dirty="0" smtClean="0"/>
              <a:t>-коллекционирование (коллекции фантиков, насекомых, камней, киндер-сюрпризов, ракушек, пуговиц, марок, открыток) ;</a:t>
            </a:r>
            <a:endParaRPr lang="ru-RU" sz="1800" dirty="0" smtClean="0"/>
          </a:p>
          <a:p>
            <a:r>
              <a:rPr lang="ru-RU" sz="1800" b="1" dirty="0" smtClean="0"/>
              <a:t>-проектная деятельность – позволяет объединить в один коллектив педагога, детей, родителей, других педагогов (проекты «Космос», «Осенний калейдоскоп</a:t>
            </a:r>
            <a:r>
              <a:rPr lang="ru-RU" sz="1800" b="1" smtClean="0"/>
              <a:t>», «За </a:t>
            </a:r>
            <a:r>
              <a:rPr lang="ru-RU" sz="1800" b="1" dirty="0" smtClean="0"/>
              <a:t>жизнь мы вас благодарим», «Безопасная дорога» и др.);</a:t>
            </a:r>
            <a:endParaRPr lang="ru-RU" sz="1800" dirty="0" smtClean="0"/>
          </a:p>
          <a:p>
            <a:r>
              <a:rPr lang="ru-RU" sz="1800" b="1" dirty="0" smtClean="0"/>
              <a:t>-кружок - объединяет  общими интересами детей , позволяя подключить к своей работе, как сверстников, так и взрослых (родителей, педагогов) («Светофорик», ЮИД)</a:t>
            </a:r>
            <a:endParaRPr lang="ru-RU" sz="1800" dirty="0" smtClean="0"/>
          </a:p>
          <a:p>
            <a:r>
              <a:rPr lang="ru-RU" sz="1800" b="1" dirty="0" smtClean="0"/>
              <a:t>-мастерская-форма организации продуктивной деятельности (родительская мастерская «Шаг за шагом»).</a:t>
            </a:r>
            <a:endParaRPr lang="ru-RU" sz="18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5168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«За жизнь мы вас благодарим»</a:t>
            </a:r>
            <a:endParaRPr lang="ru-RU" sz="3600" dirty="0"/>
          </a:p>
        </p:txBody>
      </p:sp>
      <p:pic>
        <p:nvPicPr>
          <p:cNvPr id="4" name="Содержимое 3" descr="IMG_8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546200"/>
            <a:ext cx="3510000" cy="2340000"/>
          </a:xfrm>
          <a:prstGeom prst="rect">
            <a:avLst/>
          </a:prstGeom>
        </p:spPr>
      </p:pic>
      <p:pic>
        <p:nvPicPr>
          <p:cNvPr id="5" name="Рисунок 4" descr="IMG_83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574800"/>
            <a:ext cx="3510000" cy="2340000"/>
          </a:xfrm>
          <a:prstGeom prst="rect">
            <a:avLst/>
          </a:prstGeom>
        </p:spPr>
      </p:pic>
      <p:pic>
        <p:nvPicPr>
          <p:cNvPr id="6" name="Рисунок 5" descr="IMG_8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8200" y="4114800"/>
            <a:ext cx="3510000" cy="2340000"/>
          </a:xfrm>
          <a:prstGeom prst="rect">
            <a:avLst/>
          </a:prstGeom>
        </p:spPr>
      </p:pic>
      <p:pic>
        <p:nvPicPr>
          <p:cNvPr id="7" name="Рисунок 6" descr="IMG_8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4114800"/>
            <a:ext cx="3510000" cy="234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762000"/>
            <a:ext cx="8229600" cy="551688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«За жизнь мы вас благодарим»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3" descr="IMG_8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4200" y="1524000"/>
            <a:ext cx="3564000" cy="2376000"/>
          </a:xfrm>
          <a:prstGeom prst="rect">
            <a:avLst/>
          </a:prstGeom>
        </p:spPr>
      </p:pic>
      <p:pic>
        <p:nvPicPr>
          <p:cNvPr id="6" name="Рисунок 5" descr="IMG_84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200" y="4038600"/>
            <a:ext cx="3564000" cy="2376000"/>
          </a:xfrm>
          <a:prstGeom prst="rect">
            <a:avLst/>
          </a:prstGeom>
        </p:spPr>
      </p:pic>
      <p:pic>
        <p:nvPicPr>
          <p:cNvPr id="7" name="Рисунок 6" descr="IMG_56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1" y="1524000"/>
            <a:ext cx="3283389" cy="489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278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Формы педагогического мониторинга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550920"/>
          </a:xfrm>
        </p:spPr>
        <p:txBody>
          <a:bodyPr/>
          <a:lstStyle/>
          <a:p>
            <a:r>
              <a:rPr lang="ru-RU" b="1" dirty="0" smtClean="0"/>
              <a:t>наблюдения в повседневной жизни и в процессе непосредственно-образовательной деятельности;</a:t>
            </a:r>
            <a:endParaRPr lang="ru-RU" dirty="0" smtClean="0"/>
          </a:p>
          <a:p>
            <a:r>
              <a:rPr lang="ru-RU" b="1" dirty="0" smtClean="0"/>
              <a:t>создание диагностических игровых, образовательных ситуаций;</a:t>
            </a:r>
            <a:endParaRPr lang="ru-RU" dirty="0" smtClean="0"/>
          </a:p>
          <a:p>
            <a:r>
              <a:rPr lang="ru-RU" b="1" dirty="0" smtClean="0"/>
              <a:t>беседы;</a:t>
            </a:r>
            <a:endParaRPr lang="ru-RU" dirty="0" smtClean="0"/>
          </a:p>
          <a:p>
            <a:r>
              <a:rPr lang="ru-RU" b="1" dirty="0" smtClean="0"/>
              <a:t>анализ продуктов детской деятельности (трёхмерных, двумерных, плоскостных).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67512"/>
            <a:ext cx="8229600" cy="399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Развивающая предметно-пространственная среда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34112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центр адаптации и психоэмоциональной </a:t>
            </a:r>
            <a:r>
              <a:rPr lang="ru-RU" sz="1800" b="1" dirty="0" smtClean="0"/>
              <a:t>разгрузки;</a:t>
            </a:r>
          </a:p>
          <a:p>
            <a:r>
              <a:rPr lang="ru-RU" sz="1800" b="1" dirty="0" smtClean="0"/>
              <a:t>игровая </a:t>
            </a:r>
            <a:r>
              <a:rPr lang="ru-RU" sz="1800" b="1" dirty="0" smtClean="0"/>
              <a:t>«жилая комната</a:t>
            </a:r>
            <a:r>
              <a:rPr lang="ru-RU" sz="1800" b="1" dirty="0" smtClean="0"/>
              <a:t>»;</a:t>
            </a:r>
          </a:p>
          <a:p>
            <a:r>
              <a:rPr lang="ru-RU" sz="1800" b="1" dirty="0" smtClean="0"/>
              <a:t>центр </a:t>
            </a:r>
            <a:r>
              <a:rPr lang="ru-RU" sz="1800" b="1" dirty="0" smtClean="0"/>
              <a:t>воды и </a:t>
            </a:r>
            <a:r>
              <a:rPr lang="ru-RU" sz="1800" b="1" dirty="0" smtClean="0"/>
              <a:t>песка;</a:t>
            </a:r>
          </a:p>
          <a:p>
            <a:r>
              <a:rPr lang="ru-RU" sz="1800" b="1" dirty="0" smtClean="0"/>
              <a:t>центр </a:t>
            </a:r>
            <a:r>
              <a:rPr lang="ru-RU" sz="1800" b="1" dirty="0" smtClean="0"/>
              <a:t>развивающих игр и дидактический </a:t>
            </a:r>
            <a:r>
              <a:rPr lang="ru-RU" sz="1800" b="1" dirty="0" smtClean="0"/>
              <a:t>стол.</a:t>
            </a:r>
            <a:endParaRPr lang="ru-RU" sz="1800" dirty="0"/>
          </a:p>
        </p:txBody>
      </p:sp>
      <p:pic>
        <p:nvPicPr>
          <p:cNvPr id="8" name="Рисунок 7" descr="IMG_5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743200"/>
            <a:ext cx="2514600" cy="1676400"/>
          </a:xfrm>
          <a:prstGeom prst="rect">
            <a:avLst/>
          </a:prstGeom>
        </p:spPr>
      </p:pic>
      <p:pic>
        <p:nvPicPr>
          <p:cNvPr id="12" name="Рисунок 11" descr="IMG_4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768600"/>
            <a:ext cx="2590800" cy="1727200"/>
          </a:xfrm>
          <a:prstGeom prst="rect">
            <a:avLst/>
          </a:prstGeom>
        </p:spPr>
      </p:pic>
      <p:pic>
        <p:nvPicPr>
          <p:cNvPr id="13" name="Рисунок 12" descr="IMG_5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699000"/>
            <a:ext cx="2667000" cy="1778000"/>
          </a:xfrm>
          <a:prstGeom prst="rect">
            <a:avLst/>
          </a:prstGeom>
        </p:spPr>
      </p:pic>
      <p:pic>
        <p:nvPicPr>
          <p:cNvPr id="14" name="Рисунок 13" descr="IMG_56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4724400"/>
            <a:ext cx="2628900" cy="1752600"/>
          </a:xfrm>
          <a:prstGeom prst="rect">
            <a:avLst/>
          </a:prstGeom>
        </p:spPr>
      </p:pic>
      <p:pic>
        <p:nvPicPr>
          <p:cNvPr id="16" name="Рисунок 15" descr="IMG_42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768600"/>
            <a:ext cx="2590800" cy="1727200"/>
          </a:xfrm>
          <a:prstGeom prst="rect">
            <a:avLst/>
          </a:prstGeom>
        </p:spPr>
      </p:pic>
      <p:pic>
        <p:nvPicPr>
          <p:cNvPr id="17" name="Picture 2" descr="D:\МАМА\фото предметно-развивающей среды ясельной группы\IMG_56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699000"/>
            <a:ext cx="2667000" cy="177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675</TotalTime>
  <Words>1321</Words>
  <Application>Microsoft Office PowerPoint</Application>
  <PresentationFormat>Экран (4:3)</PresentationFormat>
  <Paragraphs>117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Отчёт результатов профессиональной деятельности за 2014-2017 годы воспитателя МБДОУ д/с №27 г.Зеленогорск Н.П.Щербининой </vt:lpstr>
      <vt:lpstr>Цель моей педагогической деятельности:  реализация основной образовательной программы         детского сада.</vt:lpstr>
      <vt:lpstr>Принципы:</vt:lpstr>
      <vt:lpstr>Формы образовательной деятельности:</vt:lpstr>
      <vt:lpstr>Формы работы:</vt:lpstr>
      <vt:lpstr>«За жизнь мы вас благодарим»</vt:lpstr>
      <vt:lpstr>Слайд 7</vt:lpstr>
      <vt:lpstr>Формы педагогического мониторинга</vt:lpstr>
      <vt:lpstr>Развивающая предметно-пространственная среда</vt:lpstr>
      <vt:lpstr>Формы и методы работы:</vt:lpstr>
      <vt:lpstr>Мастерская «Шаг за шагом»</vt:lpstr>
      <vt:lpstr>Слайд 12</vt:lpstr>
      <vt:lpstr>«Социально-коммуникативное развитие»</vt:lpstr>
      <vt:lpstr>«Светофорик»</vt:lpstr>
      <vt:lpstr>Слайд 15</vt:lpstr>
      <vt:lpstr>Цель создания отряда ЮИД: формирование у детей углубленных знаний Правил дорожного движения через вовлечение в число активных пропагандистов законопослушного поведения на улицах, дорогах, и в транспорте.</vt:lpstr>
      <vt:lpstr>«Познание»</vt:lpstr>
      <vt:lpstr>«Художественно-эстетическое развитие»</vt:lpstr>
      <vt:lpstr>«Физическое  развитие»</vt:lpstr>
      <vt:lpstr>Здоровьесберегающие технологии</vt:lpstr>
      <vt:lpstr>Малые Олимпийские игры</vt:lpstr>
      <vt:lpstr>Слайд 22</vt:lpstr>
      <vt:lpstr>Слайд 23</vt:lpstr>
      <vt:lpstr>Слайд 24</vt:lpstr>
      <vt:lpstr>     Участие детей:</vt:lpstr>
      <vt:lpstr>Участие в методических объединениях</vt:lpstr>
      <vt:lpstr>Курсы повышения квалификации</vt:lpstr>
      <vt:lpstr>В 2014 году награждена благодарственным письмом от Управления образования за педагогическое мастерство и многолетний добросовестный труд.</vt:lpstr>
      <vt:lpstr>Участие в общественной жизни</vt:lpstr>
      <vt:lpstr>Перспективу дальнейшей деятельности вижу в повышении профессиональной компетентности:</vt:lpstr>
      <vt:lpstr>Для меня, быть воспитателем, значит быть всегда «чуть-чуть» ребёнком, чтобы уметь чувствовать, как ребёнок, радоваться и смеяться вместе с ним, и не только учить, но и самому учиться у него.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Viktor</dc:creator>
  <cp:lastModifiedBy>Viktor</cp:lastModifiedBy>
  <cp:revision>228</cp:revision>
  <dcterms:created xsi:type="dcterms:W3CDTF">2017-05-08T12:57:36Z</dcterms:created>
  <dcterms:modified xsi:type="dcterms:W3CDTF">2017-05-18T14:35:08Z</dcterms:modified>
</cp:coreProperties>
</file>